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12"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3.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Shaun Rester</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9" name="Audio 8">
            <a:hlinkClick r:id="" action="ppaction://media"/>
            <a:extLst>
              <a:ext uri="{FF2B5EF4-FFF2-40B4-BE49-F238E27FC236}">
                <a16:creationId xmlns:a16="http://schemas.microsoft.com/office/drawing/2014/main" id="{5DB6A0EF-097F-819B-05ED-42E8874040E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421"/>
    </mc:Choice>
    <mc:Fallback>
      <p:transition spd="slow" advTm="7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err="1">
                <a:latin typeface="Calibri" panose="020F0502020204030204" pitchFamily="34" charset="0"/>
                <a:ea typeface="Calibri" panose="020F0502020204030204" pitchFamily="34" charset="0"/>
                <a:cs typeface="Calibri" panose="020F0502020204030204" pitchFamily="34" charset="0"/>
              </a:rPr>
              <a:t>DevSecOps</a:t>
            </a:r>
            <a:r>
              <a:rPr lang="en-US" dirty="0">
                <a:latin typeface="Calibri" panose="020F0502020204030204" pitchFamily="34" charset="0"/>
                <a:ea typeface="Calibri" panose="020F0502020204030204" pitchFamily="34" charset="0"/>
                <a:cs typeface="Calibri" panose="020F0502020204030204" pitchFamily="34" charset="0"/>
              </a:rPr>
              <a:t> Pipeline is a theory that adopts the DevOps security processes. The twist they add to this process is they create it as a continuous system, constantly delivering and sending new updates. It is used to create an SDLC application that has security as the focal </a:t>
            </a:r>
            <a:r>
              <a:rPr lang="en-US" dirty="0" err="1">
                <a:latin typeface="Calibri" panose="020F0502020204030204" pitchFamily="34" charset="0"/>
                <a:ea typeface="Calibri" panose="020F0502020204030204" pitchFamily="34" charset="0"/>
                <a:cs typeface="Calibri" panose="020F0502020204030204" pitchFamily="34" charset="0"/>
              </a:rPr>
              <a:t>point.</a:t>
            </a:r>
            <a:r>
              <a:rPr lang="en-US" sz="2000" dirty="0" err="1">
                <a:effectLst/>
                <a:latin typeface="Calibri" panose="020F0502020204030204" pitchFamily="34" charset="0"/>
                <a:ea typeface="Calibri" panose="020F0502020204030204" pitchFamily="34" charset="0"/>
              </a:rPr>
              <a:t>Automation</a:t>
            </a:r>
            <a:r>
              <a:rPr lang="en-US" sz="2000" dirty="0">
                <a:effectLst/>
                <a:latin typeface="Calibri" panose="020F0502020204030204" pitchFamily="34" charset="0"/>
                <a:ea typeface="Calibri" panose="020F0502020204030204" pitchFamily="34" charset="0"/>
              </a:rPr>
              <a:t> has many positives for each step of the design, implementation, and maintenance steps of the application life-cycle. Mostly due to the fact that every aspect in this cycle should have some form of testing to verify the pieces are working properly, we can establish automated tests to do this. We can also use automation for the gathering of information for the application to help keep us in the loop without requiring constant verification and data collection from a human. I feel as though properly implementing automation into our application will help us make a more secure and efficient product.</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53BDFD31-5AB5-97D5-01A7-C7E5538A7BC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387"/>
    </mc:Choice>
    <mc:Fallback>
      <p:transition spd="slow" advTm="37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dirty="0"/>
              <a:t>When it comes to act now or wait there will always be concerns and questions. The problems that come with waiting is the potential risks skipped over, and the time required to now go back and fix issues that could have been remedied during the process. The solution that comes with this is the now, working on the errors during their respective steps saves us time and energy not having to back track or redeploy anything. Assuming that there is always a potential concern or that any minor warning could be a major problem is known as the zero-trust policy which helps us focus on negating vulnerabilities. Establishing multiple redundant layers of security is known as Defense-in-Depth, which helps establish multiple layers of security.</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B07586F2-AB91-7A1B-228C-8A8E45A7CE9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330"/>
    </mc:Choice>
    <mc:Fallback>
      <p:transition spd="slow" advTm="46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sz="2000" dirty="0"/>
              <a:t>Major focal points for us currently should be maintaining the levels of security we have been incorporating and building upon them. Utilizing Defense-in-Depth we can establish multiple redundancy layers which will help protect our application by having fail safes. Also the utilization of automation will help us to more efficiently keep up with any changes/updates required in our security systems.</a:t>
            </a:r>
            <a:endParaRPr sz="20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58477880-A294-B9A4-44C7-30BAB0BBFA9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098"/>
    </mc:Choice>
    <mc:Fallback>
      <p:transition spd="slow" advTm="36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sz="2400" dirty="0"/>
              <a:t>We have covered a good portion of preventive measures for future problems. Establishing automation techniques will help in implementing and maintaining security measures more efficiently. Establishing proper training for employees will help keep the software secure and efficient. Utilizing the zero-trust policy is the main way to keep moving forward with our security measures, if we are always questioning and always looking for the safest way to establish code we will consistently have high levels of security. Keeping our code as simplistic as possible while still maintaining functionality is also a must.</a:t>
            </a:r>
            <a:endParaRPr sz="24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D08F98E5-706A-C27B-0DCC-389269D1143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588"/>
    </mc:Choice>
    <mc:Fallback>
      <p:transition spd="slow" advTm="59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914400" algn="l" rtl="0">
              <a:lnSpc>
                <a:spcPct val="90000"/>
              </a:lnSpc>
              <a:spcBef>
                <a:spcPts val="0"/>
              </a:spcBef>
              <a:spcAft>
                <a:spcPts val="0"/>
              </a:spcAft>
              <a:buClr>
                <a:schemeClr val="lt1"/>
              </a:buClr>
              <a:buSzPts val="2200"/>
              <a:buNone/>
            </a:pPr>
            <a:r>
              <a:rPr lang="en-US" b="0" i="0" dirty="0">
                <a:solidFill>
                  <a:srgbClr val="DBDEE1"/>
                </a:solidFill>
                <a:effectLst/>
                <a:latin typeface="Calibri" panose="020F0502020204030204" pitchFamily="34" charset="0"/>
                <a:ea typeface="Calibri" panose="020F0502020204030204" pitchFamily="34" charset="0"/>
                <a:cs typeface="Calibri" panose="020F0502020204030204" pitchFamily="34" charset="0"/>
              </a:rPr>
              <a:t>Lawton, G. (2020). How to Prevent Accidental Complexity in Software Development. TechTarget.com. </a:t>
            </a:r>
            <a:r>
              <a:rPr lang="en-US" b="0" i="0" dirty="0">
                <a:effectLst/>
                <a:latin typeface="Calibri" panose="020F0502020204030204" pitchFamily="34" charset="0"/>
                <a:ea typeface="Calibri" panose="020F0502020204030204" pitchFamily="34" charset="0"/>
                <a:cs typeface="Calibri" panose="020F0502020204030204" pitchFamily="34" charset="0"/>
              </a:rPr>
              <a:t>https://www.techtarget.com/searchsoftwarequality/tip/How-to-prevent-accidental-complexity-in-software-development</a:t>
            </a:r>
          </a:p>
          <a:p>
            <a:pPr marL="0" lvl="0" indent="0" algn="l" rtl="0">
              <a:lnSpc>
                <a:spcPct val="90000"/>
              </a:lnSpc>
              <a:spcBef>
                <a:spcPts val="0"/>
              </a:spcBef>
              <a:spcAft>
                <a:spcPts val="0"/>
              </a:spcAft>
              <a:buClr>
                <a:schemeClr val="lt1"/>
              </a:buClr>
              <a:buSzPts val="2200"/>
              <a:buNone/>
            </a:pPr>
            <a:endParaRPr lang="en-US" dirty="0">
              <a:latin typeface="Calibri" panose="020F0502020204030204" pitchFamily="34" charset="0"/>
              <a:ea typeface="Calibri" panose="020F0502020204030204" pitchFamily="34" charset="0"/>
              <a:cs typeface="Calibri" panose="020F0502020204030204" pitchFamily="34" charset="0"/>
            </a:endParaRPr>
          </a:p>
          <a:p>
            <a:pPr lvl="0" indent="-457200" algn="l" rtl="0">
              <a:lnSpc>
                <a:spcPct val="90000"/>
              </a:lnSpc>
              <a:spcBef>
                <a:spcPts val="0"/>
              </a:spcBef>
              <a:spcAft>
                <a:spcPts val="0"/>
              </a:spcAft>
              <a:buClr>
                <a:schemeClr val="lt1"/>
              </a:buClr>
              <a:buSzPts val="2200"/>
              <a:buNone/>
            </a:pPr>
            <a:r>
              <a:rPr lang="en-US" dirty="0">
                <a:latin typeface="Calibri" panose="020F0502020204030204" pitchFamily="34" charset="0"/>
                <a:ea typeface="Calibri" panose="020F0502020204030204" pitchFamily="34" charset="0"/>
                <a:cs typeface="Calibri" panose="020F0502020204030204" pitchFamily="34" charset="0"/>
              </a:rPr>
              <a:t>Rester, S. (2023). Green Pace Secure Development Policy. Unpublished Manuscript, Southern New Hampshire University.</a:t>
            </a:r>
            <a:endParaRPr dirty="0">
              <a:latin typeface="Calibri" panose="020F0502020204030204" pitchFamily="34" charset="0"/>
              <a:ea typeface="Calibri" panose="020F0502020204030204" pitchFamily="34" charset="0"/>
              <a:cs typeface="Calibri" panose="020F0502020204030204" pitchFamily="34" charset="0"/>
            </a:endParaRPr>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Our goal is to mainstream security here at Green Pace. We are establishing multiple layers of security around all aspects of the company. Physical, cloud, network, etc. will all be layered to protect from threats. By layering each individual type of security with its own layers we will establish multiple redundancies throughout our code by utilizing the basic </a:t>
            </a:r>
            <a:r>
              <a:rPr lang="en-US" dirty="0" err="1"/>
              <a:t>DiD</a:t>
            </a:r>
            <a:r>
              <a:rPr lang="en-US" dirty="0"/>
              <a:t> method.</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532243" y="3763755"/>
            <a:ext cx="5526157" cy="3014731"/>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7" name="Audio 16">
            <a:hlinkClick r:id="" action="ppaction://media"/>
            <a:extLst>
              <a:ext uri="{FF2B5EF4-FFF2-40B4-BE49-F238E27FC236}">
                <a16:creationId xmlns:a16="http://schemas.microsoft.com/office/drawing/2014/main" id="{D613678E-9D0A-857B-D167-00831B128EC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255"/>
    </mc:Choice>
    <mc:Fallback>
      <p:transition spd="slow" advTm="25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866186484"/>
              </p:ext>
            </p:extLst>
          </p:nvPr>
        </p:nvGraphicFramePr>
        <p:xfrm>
          <a:off x="3171900" y="2561050"/>
          <a:ext cx="7835225" cy="423666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l"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These are threats that are most likely to occur.</a:t>
                      </a:r>
                    </a:p>
                    <a:p>
                      <a:pPr marL="0" marR="0" lvl="0" indent="0" algn="l" rtl="0">
                        <a:lnSpc>
                          <a:spcPct val="100000"/>
                        </a:lnSpc>
                        <a:spcBef>
                          <a:spcPts val="0"/>
                        </a:spcBef>
                        <a:spcAft>
                          <a:spcPts val="0"/>
                        </a:spcAft>
                        <a:buClr>
                          <a:srgbClr val="000000"/>
                        </a:buClr>
                        <a:buSzPts val="3600"/>
                        <a:buFont typeface="Arial"/>
                        <a:buNone/>
                      </a:pPr>
                      <a:endParaRPr lang="en-US" sz="1400" b="0" i="0" u="none" strike="noStrike" cap="none" dirty="0">
                        <a:solidFill>
                          <a:srgbClr val="000000"/>
                        </a:solidFill>
                        <a:effectLst/>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STD-004-CPP</a:t>
                      </a:r>
                    </a:p>
                    <a:p>
                      <a:r>
                        <a:rPr lang="en-US" sz="1400" b="0" i="0" u="none" strike="noStrike" cap="none" dirty="0">
                          <a:solidFill>
                            <a:srgbClr val="000000"/>
                          </a:solidFill>
                          <a:effectLst/>
                          <a:latin typeface="Arial"/>
                          <a:ea typeface="Arial"/>
                          <a:cs typeface="Arial"/>
                          <a:sym typeface="Arial"/>
                        </a:rPr>
                        <a:t>STD-004-CPP</a:t>
                      </a:r>
                    </a:p>
                    <a:p>
                      <a:r>
                        <a:rPr lang="en-US" sz="1400" b="0" i="0" u="none" strike="noStrike" cap="none" dirty="0">
                          <a:solidFill>
                            <a:srgbClr val="000000"/>
                          </a:solidFill>
                          <a:effectLst/>
                          <a:latin typeface="Arial"/>
                          <a:ea typeface="Arial"/>
                          <a:cs typeface="Arial"/>
                          <a:sym typeface="Arial"/>
                        </a:rPr>
                        <a:t>STD-008-CPP</a:t>
                      </a:r>
                    </a:p>
                    <a:p>
                      <a:r>
                        <a:rPr lang="en-US" sz="1400" b="0" i="0" u="none" strike="noStrike" cap="none" dirty="0">
                          <a:solidFill>
                            <a:srgbClr val="000000"/>
                          </a:solidFill>
                          <a:effectLst/>
                          <a:latin typeface="Arial"/>
                          <a:ea typeface="Arial"/>
                          <a:cs typeface="Arial"/>
                          <a:sym typeface="Arial"/>
                        </a:rPr>
                        <a:t>STD-010-CPP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These are standard threats have the highest priority.</a:t>
                      </a:r>
                    </a:p>
                    <a:p>
                      <a:pPr marL="0" marR="0" lvl="0" indent="0" algn="l"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STD-004-CPP</a:t>
                      </a:r>
                    </a:p>
                    <a:p>
                      <a:r>
                        <a:rPr lang="en-US" sz="1400" b="0" i="0" u="none" strike="noStrike" cap="none" dirty="0">
                          <a:solidFill>
                            <a:srgbClr val="000000"/>
                          </a:solidFill>
                          <a:effectLst/>
                          <a:latin typeface="Arial"/>
                          <a:ea typeface="Arial"/>
                          <a:cs typeface="Arial"/>
                          <a:sym typeface="Arial"/>
                        </a:rPr>
                        <a:t>STD-004-CPP</a:t>
                      </a:r>
                    </a:p>
                    <a:p>
                      <a:r>
                        <a:rPr lang="en-US" sz="1400" b="0" i="0" u="none" strike="noStrike" cap="none" dirty="0">
                          <a:solidFill>
                            <a:srgbClr val="000000"/>
                          </a:solidFill>
                          <a:effectLst/>
                          <a:latin typeface="Arial"/>
                          <a:ea typeface="Arial"/>
                          <a:cs typeface="Arial"/>
                          <a:sym typeface="Arial"/>
                        </a:rPr>
                        <a:t>STD-008-CPP</a:t>
                      </a:r>
                    </a:p>
                    <a:p>
                      <a:r>
                        <a:rPr lang="en-US" sz="1400" b="0" i="0" u="none" strike="noStrike" cap="none" dirty="0">
                          <a:solidFill>
                            <a:srgbClr val="000000"/>
                          </a:solidFill>
                          <a:effectLst/>
                          <a:latin typeface="Arial"/>
                          <a:ea typeface="Arial"/>
                          <a:cs typeface="Arial"/>
                          <a:sym typeface="Arial"/>
                        </a:rPr>
                        <a:t>STD-010-CPP</a:t>
                      </a:r>
                      <a:endParaRPr lang="en-US"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These are standard threats that are least relevant, even still we believe all threats should be handled.</a:t>
                      </a:r>
                    </a:p>
                    <a:p>
                      <a:pPr marL="0" marR="0" lvl="0" indent="0" algn="l"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STD-001-CPP</a:t>
                      </a:r>
                    </a:p>
                    <a:p>
                      <a:pPr marL="0" marR="0" lvl="0" indent="0" algn="l"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STD-005-CPP</a:t>
                      </a:r>
                    </a:p>
                    <a:p>
                      <a:pPr marL="0" marR="0" lvl="0" indent="0" algn="l"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STD-006-CPP</a:t>
                      </a:r>
                    </a:p>
                    <a:p>
                      <a:pPr marL="0" marR="0" lvl="0" indent="0" algn="l"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STD-007-CPP</a:t>
                      </a:r>
                      <a:endParaRPr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These are threats that serve as a general warning but are usually not likely to occur.</a:t>
                      </a:r>
                    </a:p>
                    <a:p>
                      <a:pPr marL="0" marR="0" lvl="0" indent="0" algn="l"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STD-001-CPP</a:t>
                      </a:r>
                    </a:p>
                    <a:p>
                      <a:pPr marL="0" marR="0" lvl="0" indent="0" algn="l"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STD-005-CPP</a:t>
                      </a:r>
                    </a:p>
                    <a:p>
                      <a:pPr marL="0" marR="0" lvl="0" indent="0" algn="l"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STD-006-CPP</a:t>
                      </a:r>
                    </a:p>
                    <a:p>
                      <a:pPr marL="0" marR="0" lvl="0" indent="0" algn="l"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STD-007-CPP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1" name="Audio 20">
            <a:hlinkClick r:id="" action="ppaction://media"/>
            <a:extLst>
              <a:ext uri="{FF2B5EF4-FFF2-40B4-BE49-F238E27FC236}">
                <a16:creationId xmlns:a16="http://schemas.microsoft.com/office/drawing/2014/main" id="{B18F5553-4114-90EB-1499-09BBF271A42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594"/>
    </mc:Choice>
    <mc:Fallback>
      <p:transition spd="slow" advTm="43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23520" y="168858"/>
            <a:ext cx="408178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A1BEF626-4EC8-D406-BF2F-AE3793981AA1}"/>
              </a:ext>
            </a:extLst>
          </p:cNvPr>
          <p:cNvGraphicFramePr>
            <a:graphicFrameLocks noGrp="1"/>
          </p:cNvGraphicFramePr>
          <p:nvPr>
            <p:extLst>
              <p:ext uri="{D42A27DB-BD31-4B8C-83A1-F6EECF244321}">
                <p14:modId xmlns:p14="http://schemas.microsoft.com/office/powerpoint/2010/main" val="669072048"/>
              </p:ext>
            </p:extLst>
          </p:nvPr>
        </p:nvGraphicFramePr>
        <p:xfrm>
          <a:off x="5252832" y="377798"/>
          <a:ext cx="5267739" cy="6301405"/>
        </p:xfrm>
        <a:graphic>
          <a:graphicData uri="http://schemas.openxmlformats.org/drawingml/2006/table">
            <a:tbl>
              <a:tblPr firstRow="1" firstCol="1">
                <a:tableStyleId>{802198C4-3087-4945-87E3-76CBB3509B7E}</a:tableStyleId>
              </a:tblPr>
              <a:tblGrid>
                <a:gridCol w="1242171">
                  <a:extLst>
                    <a:ext uri="{9D8B030D-6E8A-4147-A177-3AD203B41FA5}">
                      <a16:colId xmlns:a16="http://schemas.microsoft.com/office/drawing/2014/main" val="2382866962"/>
                    </a:ext>
                  </a:extLst>
                </a:gridCol>
                <a:gridCol w="4025568">
                  <a:extLst>
                    <a:ext uri="{9D8B030D-6E8A-4147-A177-3AD203B41FA5}">
                      <a16:colId xmlns:a16="http://schemas.microsoft.com/office/drawing/2014/main" val="574311506"/>
                    </a:ext>
                  </a:extLst>
                </a:gridCol>
              </a:tblGrid>
              <a:tr h="516196">
                <a:tc>
                  <a:txBody>
                    <a:bodyPr/>
                    <a:lstStyle/>
                    <a:p>
                      <a:pPr marL="0" marR="0" lvl="0" indent="0">
                        <a:spcBef>
                          <a:spcPts val="0"/>
                        </a:spcBef>
                        <a:spcAft>
                          <a:spcPts val="0"/>
                        </a:spcAft>
                        <a:buFont typeface="+mj-lt"/>
                        <a:buNone/>
                      </a:pPr>
                      <a:r>
                        <a:rPr lang="en-US" sz="900" dirty="0">
                          <a:solidFill>
                            <a:schemeClr val="bg1"/>
                          </a:solidFill>
                          <a:effectLst/>
                        </a:rPr>
                        <a:t>1. Validate Input Data</a:t>
                      </a:r>
                      <a:endParaRPr lang="en-US" sz="900" dirty="0">
                        <a:solidFill>
                          <a:schemeClr val="bg1"/>
                        </a:solidFill>
                        <a:effectLst/>
                        <a:latin typeface="Calibri" panose="020F0502020204030204" pitchFamily="34" charset="0"/>
                        <a:ea typeface="Calibri" panose="020F0502020204030204" pitchFamily="34" charset="0"/>
                      </a:endParaRPr>
                    </a:p>
                  </a:txBody>
                  <a:tcPr marL="33314" marR="33314" marT="33314" marB="33314"/>
                </a:tc>
                <a:tc>
                  <a:txBody>
                    <a:bodyPr/>
                    <a:lstStyle/>
                    <a:p>
                      <a:pPr marL="0" marR="0">
                        <a:spcBef>
                          <a:spcPts val="0"/>
                        </a:spcBef>
                        <a:spcAft>
                          <a:spcPts val="0"/>
                        </a:spcAft>
                      </a:pPr>
                      <a:r>
                        <a:rPr lang="en-US" sz="900" dirty="0">
                          <a:solidFill>
                            <a:schemeClr val="bg1"/>
                          </a:solidFill>
                          <a:effectLst/>
                        </a:rPr>
                        <a:t>Verify that any untrusted </a:t>
                      </a:r>
                      <a:r>
                        <a:rPr lang="en-US" sz="900" dirty="0" err="1">
                          <a:solidFill>
                            <a:schemeClr val="bg1"/>
                          </a:solidFill>
                          <a:effectLst/>
                        </a:rPr>
                        <a:t>datas</a:t>
                      </a:r>
                      <a:r>
                        <a:rPr lang="en-US" sz="900" dirty="0">
                          <a:solidFill>
                            <a:schemeClr val="bg1"/>
                          </a:solidFill>
                          <a:effectLst/>
                        </a:rPr>
                        <a:t> inputs are being validated that helps us establish the use of proper input. This helps prevent SQL injection, all data sources should be validated especially in the case of external data.</a:t>
                      </a:r>
                      <a:endParaRPr lang="en-US" sz="900" dirty="0">
                        <a:solidFill>
                          <a:schemeClr val="bg1"/>
                        </a:solidFill>
                        <a:effectLst/>
                        <a:latin typeface="Calibri" panose="020F0502020204030204" pitchFamily="34" charset="0"/>
                        <a:ea typeface="Calibri" panose="020F0502020204030204" pitchFamily="34" charset="0"/>
                      </a:endParaRPr>
                    </a:p>
                  </a:txBody>
                  <a:tcPr marL="33314" marR="33314" marT="33314" marB="33314"/>
                </a:tc>
                <a:extLst>
                  <a:ext uri="{0D108BD9-81ED-4DB2-BD59-A6C34878D82A}">
                    <a16:rowId xmlns:a16="http://schemas.microsoft.com/office/drawing/2014/main" val="2186988446"/>
                  </a:ext>
                </a:extLst>
              </a:tr>
              <a:tr h="655919">
                <a:tc>
                  <a:txBody>
                    <a:bodyPr/>
                    <a:lstStyle/>
                    <a:p>
                      <a:pPr marL="0" marR="0" lvl="0" indent="0" algn="l">
                        <a:spcBef>
                          <a:spcPts val="0"/>
                        </a:spcBef>
                        <a:spcAft>
                          <a:spcPts val="0"/>
                        </a:spcAft>
                        <a:buFont typeface="+mj-lt"/>
                        <a:buNone/>
                      </a:pPr>
                      <a:r>
                        <a:rPr lang="en-US" sz="900" dirty="0">
                          <a:solidFill>
                            <a:schemeClr val="bg1"/>
                          </a:solidFill>
                          <a:effectLst/>
                        </a:rPr>
                        <a:t>2.    Heed Compiler     Warnings</a:t>
                      </a:r>
                      <a:endParaRPr lang="en-US" sz="900" dirty="0">
                        <a:solidFill>
                          <a:schemeClr val="bg1"/>
                        </a:solidFill>
                        <a:effectLst/>
                        <a:latin typeface="Calibri" panose="020F0502020204030204" pitchFamily="34" charset="0"/>
                        <a:ea typeface="Calibri" panose="020F0502020204030204" pitchFamily="34" charset="0"/>
                      </a:endParaRPr>
                    </a:p>
                  </a:txBody>
                  <a:tcPr marL="33314" marR="33314" marT="33314" marB="33314"/>
                </a:tc>
                <a:tc>
                  <a:txBody>
                    <a:bodyPr/>
                    <a:lstStyle/>
                    <a:p>
                      <a:pPr marL="0" marR="0">
                        <a:spcBef>
                          <a:spcPts val="0"/>
                        </a:spcBef>
                        <a:spcAft>
                          <a:spcPts val="0"/>
                        </a:spcAft>
                      </a:pPr>
                      <a:r>
                        <a:rPr lang="en-US" sz="900" dirty="0">
                          <a:solidFill>
                            <a:schemeClr val="bg1"/>
                          </a:solidFill>
                          <a:effectLst/>
                        </a:rPr>
                        <a:t>Warnings are given for a reason making sure to look into each warning and developing code accordingly is important. Leaving warnings can lead to security risks, we should assume that the warning given to the code is the highest security risk for that specific warning.</a:t>
                      </a:r>
                      <a:endParaRPr lang="en-US" sz="900" dirty="0">
                        <a:solidFill>
                          <a:schemeClr val="bg1"/>
                        </a:solidFill>
                        <a:effectLst/>
                        <a:latin typeface="Calibri" panose="020F0502020204030204" pitchFamily="34" charset="0"/>
                        <a:ea typeface="Calibri" panose="020F0502020204030204" pitchFamily="34" charset="0"/>
                      </a:endParaRPr>
                    </a:p>
                  </a:txBody>
                  <a:tcPr marL="33314" marR="33314" marT="33314" marB="33314"/>
                </a:tc>
                <a:extLst>
                  <a:ext uri="{0D108BD9-81ED-4DB2-BD59-A6C34878D82A}">
                    <a16:rowId xmlns:a16="http://schemas.microsoft.com/office/drawing/2014/main" val="2989778916"/>
                  </a:ext>
                </a:extLst>
              </a:tr>
              <a:tr h="629683">
                <a:tc>
                  <a:txBody>
                    <a:bodyPr/>
                    <a:lstStyle/>
                    <a:p>
                      <a:pPr marL="0" marR="0" lvl="0" indent="0">
                        <a:spcBef>
                          <a:spcPts val="0"/>
                        </a:spcBef>
                        <a:spcAft>
                          <a:spcPts val="0"/>
                        </a:spcAft>
                        <a:buFont typeface="+mj-lt"/>
                        <a:buNone/>
                      </a:pPr>
                      <a:r>
                        <a:rPr lang="en-US" sz="900" dirty="0">
                          <a:solidFill>
                            <a:schemeClr val="bg1"/>
                          </a:solidFill>
                          <a:effectLst/>
                        </a:rPr>
                        <a:t>3.  Architect and Design for Security Policies</a:t>
                      </a:r>
                      <a:endParaRPr lang="en-US" sz="900" dirty="0">
                        <a:solidFill>
                          <a:schemeClr val="bg1"/>
                        </a:solidFill>
                        <a:effectLst/>
                        <a:latin typeface="Calibri" panose="020F0502020204030204" pitchFamily="34" charset="0"/>
                        <a:ea typeface="Calibri" panose="020F0502020204030204" pitchFamily="34" charset="0"/>
                      </a:endParaRPr>
                    </a:p>
                  </a:txBody>
                  <a:tcPr marL="33314" marR="33314" marT="33314" marB="33314"/>
                </a:tc>
                <a:tc>
                  <a:txBody>
                    <a:bodyPr/>
                    <a:lstStyle/>
                    <a:p>
                      <a:pPr marL="0" marR="0">
                        <a:spcBef>
                          <a:spcPts val="0"/>
                        </a:spcBef>
                        <a:spcAft>
                          <a:spcPts val="0"/>
                        </a:spcAft>
                      </a:pPr>
                      <a:r>
                        <a:rPr lang="en-US" sz="900" dirty="0">
                          <a:solidFill>
                            <a:schemeClr val="bg1"/>
                          </a:solidFill>
                          <a:effectLst/>
                        </a:rPr>
                        <a:t>Software needs to be established with security measures in mind. If you are not focusing on security throughout every step you are leaving the chance open of having unsecure code.</a:t>
                      </a:r>
                      <a:endParaRPr lang="en-US" sz="900" dirty="0">
                        <a:solidFill>
                          <a:schemeClr val="bg1"/>
                        </a:solidFill>
                        <a:effectLst/>
                        <a:latin typeface="Calibri" panose="020F0502020204030204" pitchFamily="34" charset="0"/>
                        <a:ea typeface="Calibri" panose="020F0502020204030204" pitchFamily="34" charset="0"/>
                      </a:endParaRPr>
                    </a:p>
                  </a:txBody>
                  <a:tcPr marL="33314" marR="33314" marT="33314" marB="33314"/>
                </a:tc>
                <a:extLst>
                  <a:ext uri="{0D108BD9-81ED-4DB2-BD59-A6C34878D82A}">
                    <a16:rowId xmlns:a16="http://schemas.microsoft.com/office/drawing/2014/main" val="1919191063"/>
                  </a:ext>
                </a:extLst>
              </a:tr>
              <a:tr h="516196">
                <a:tc>
                  <a:txBody>
                    <a:bodyPr/>
                    <a:lstStyle/>
                    <a:p>
                      <a:pPr marL="0" marR="0" lvl="0" indent="0">
                        <a:spcBef>
                          <a:spcPts val="0"/>
                        </a:spcBef>
                        <a:spcAft>
                          <a:spcPts val="0"/>
                        </a:spcAft>
                        <a:buFont typeface="+mj-lt"/>
                        <a:buNone/>
                      </a:pPr>
                      <a:r>
                        <a:rPr lang="en-US" sz="900" dirty="0">
                          <a:solidFill>
                            <a:schemeClr val="bg1"/>
                          </a:solidFill>
                          <a:effectLst/>
                        </a:rPr>
                        <a:t>4. Keep It Simple</a:t>
                      </a:r>
                      <a:endParaRPr lang="en-US" sz="900" dirty="0">
                        <a:solidFill>
                          <a:schemeClr val="bg1"/>
                        </a:solidFill>
                        <a:effectLst/>
                        <a:latin typeface="Calibri" panose="020F0502020204030204" pitchFamily="34" charset="0"/>
                        <a:ea typeface="Calibri" panose="020F0502020204030204" pitchFamily="34" charset="0"/>
                      </a:endParaRPr>
                    </a:p>
                  </a:txBody>
                  <a:tcPr marL="33314" marR="33314" marT="33314" marB="33314"/>
                </a:tc>
                <a:tc>
                  <a:txBody>
                    <a:bodyPr/>
                    <a:lstStyle/>
                    <a:p>
                      <a:pPr marL="0" marR="0">
                        <a:spcBef>
                          <a:spcPts val="0"/>
                        </a:spcBef>
                        <a:spcAft>
                          <a:spcPts val="0"/>
                        </a:spcAft>
                      </a:pPr>
                      <a:r>
                        <a:rPr lang="en-US" sz="900" dirty="0">
                          <a:solidFill>
                            <a:schemeClr val="bg1"/>
                          </a:solidFill>
                          <a:effectLst/>
                        </a:rPr>
                        <a:t>With complex code comes harder to implement security measures on top of it being easier to make mistakes during the design process. Make your code as simple as possible don’t add extra unnecessary steps.</a:t>
                      </a:r>
                      <a:endParaRPr lang="en-US" sz="900" dirty="0">
                        <a:solidFill>
                          <a:schemeClr val="bg1"/>
                        </a:solidFill>
                        <a:effectLst/>
                        <a:latin typeface="Calibri" panose="020F0502020204030204" pitchFamily="34" charset="0"/>
                        <a:ea typeface="Calibri" panose="020F0502020204030204" pitchFamily="34" charset="0"/>
                      </a:endParaRPr>
                    </a:p>
                  </a:txBody>
                  <a:tcPr marL="33314" marR="33314" marT="33314" marB="33314"/>
                </a:tc>
                <a:extLst>
                  <a:ext uri="{0D108BD9-81ED-4DB2-BD59-A6C34878D82A}">
                    <a16:rowId xmlns:a16="http://schemas.microsoft.com/office/drawing/2014/main" val="3929078661"/>
                  </a:ext>
                </a:extLst>
              </a:tr>
              <a:tr h="655919">
                <a:tc>
                  <a:txBody>
                    <a:bodyPr/>
                    <a:lstStyle/>
                    <a:p>
                      <a:pPr marL="0" marR="0" lvl="0" indent="0">
                        <a:spcBef>
                          <a:spcPts val="0"/>
                        </a:spcBef>
                        <a:spcAft>
                          <a:spcPts val="0"/>
                        </a:spcAft>
                        <a:buFont typeface="+mj-lt"/>
                        <a:buNone/>
                      </a:pPr>
                      <a:r>
                        <a:rPr lang="en-US" sz="900" dirty="0">
                          <a:solidFill>
                            <a:schemeClr val="bg1"/>
                          </a:solidFill>
                          <a:effectLst/>
                        </a:rPr>
                        <a:t>5. Default Deny</a:t>
                      </a:r>
                      <a:endParaRPr lang="en-US" sz="900" dirty="0">
                        <a:solidFill>
                          <a:schemeClr val="bg1"/>
                        </a:solidFill>
                        <a:effectLst/>
                        <a:latin typeface="Calibri" panose="020F0502020204030204" pitchFamily="34" charset="0"/>
                        <a:ea typeface="Calibri" panose="020F0502020204030204" pitchFamily="34" charset="0"/>
                      </a:endParaRPr>
                    </a:p>
                  </a:txBody>
                  <a:tcPr marL="33314" marR="33314" marT="33314" marB="33314"/>
                </a:tc>
                <a:tc>
                  <a:txBody>
                    <a:bodyPr/>
                    <a:lstStyle/>
                    <a:p>
                      <a:pPr marL="0" marR="0">
                        <a:spcBef>
                          <a:spcPts val="0"/>
                        </a:spcBef>
                        <a:spcAft>
                          <a:spcPts val="0"/>
                        </a:spcAft>
                      </a:pPr>
                      <a:r>
                        <a:rPr lang="en-US" sz="900" dirty="0">
                          <a:solidFill>
                            <a:schemeClr val="bg1"/>
                          </a:solidFill>
                          <a:effectLst/>
                        </a:rPr>
                        <a:t>Establish a specific way things need to be handled when or done when it comes to authorizations and permissions. By default denying unless specific parameters are met that gives you an added layer of security by verifying things are done as you intended.</a:t>
                      </a:r>
                      <a:endParaRPr lang="en-US" sz="900" dirty="0">
                        <a:solidFill>
                          <a:schemeClr val="bg1"/>
                        </a:solidFill>
                        <a:effectLst/>
                        <a:latin typeface="Calibri" panose="020F0502020204030204" pitchFamily="34" charset="0"/>
                        <a:ea typeface="Calibri" panose="020F0502020204030204" pitchFamily="34" charset="0"/>
                      </a:endParaRPr>
                    </a:p>
                  </a:txBody>
                  <a:tcPr marL="33314" marR="33314" marT="33314" marB="33314"/>
                </a:tc>
                <a:extLst>
                  <a:ext uri="{0D108BD9-81ED-4DB2-BD59-A6C34878D82A}">
                    <a16:rowId xmlns:a16="http://schemas.microsoft.com/office/drawing/2014/main" val="1276803569"/>
                  </a:ext>
                </a:extLst>
              </a:tr>
              <a:tr h="655919">
                <a:tc>
                  <a:txBody>
                    <a:bodyPr/>
                    <a:lstStyle/>
                    <a:p>
                      <a:pPr marL="0" marR="0" lvl="0" indent="0">
                        <a:spcBef>
                          <a:spcPts val="0"/>
                        </a:spcBef>
                        <a:spcAft>
                          <a:spcPts val="0"/>
                        </a:spcAft>
                        <a:buFont typeface="+mj-lt"/>
                        <a:buNone/>
                      </a:pPr>
                      <a:r>
                        <a:rPr lang="en-US" sz="900" dirty="0">
                          <a:solidFill>
                            <a:schemeClr val="bg1"/>
                          </a:solidFill>
                          <a:effectLst/>
                        </a:rPr>
                        <a:t>6. Adhere to the Principle of Least Privilege</a:t>
                      </a:r>
                      <a:endParaRPr lang="en-US" sz="900" dirty="0">
                        <a:solidFill>
                          <a:schemeClr val="bg1"/>
                        </a:solidFill>
                        <a:effectLst/>
                        <a:latin typeface="Calibri" panose="020F0502020204030204" pitchFamily="34" charset="0"/>
                        <a:ea typeface="Calibri" panose="020F0502020204030204" pitchFamily="34" charset="0"/>
                      </a:endParaRPr>
                    </a:p>
                  </a:txBody>
                  <a:tcPr marL="33314" marR="33314" marT="33314" marB="33314"/>
                </a:tc>
                <a:tc>
                  <a:txBody>
                    <a:bodyPr/>
                    <a:lstStyle/>
                    <a:p>
                      <a:pPr marL="0" marR="0">
                        <a:spcBef>
                          <a:spcPts val="0"/>
                        </a:spcBef>
                        <a:spcAft>
                          <a:spcPts val="0"/>
                        </a:spcAft>
                      </a:pPr>
                      <a:r>
                        <a:rPr lang="en-US" sz="900" dirty="0">
                          <a:solidFill>
                            <a:schemeClr val="bg1"/>
                          </a:solidFill>
                          <a:effectLst/>
                        </a:rPr>
                        <a:t>Keep the privileges minimalistic, only give access or privilege when necessary. Even with utilizing higher access processes set specific time limits to give attackers smaller margins to work with when attempting to hack the system. Having limited access helps reduce the vulnerability risks.</a:t>
                      </a:r>
                      <a:endParaRPr lang="en-US" sz="900" dirty="0">
                        <a:solidFill>
                          <a:schemeClr val="bg1"/>
                        </a:solidFill>
                        <a:effectLst/>
                        <a:latin typeface="Calibri" panose="020F0502020204030204" pitchFamily="34" charset="0"/>
                        <a:ea typeface="Calibri" panose="020F0502020204030204" pitchFamily="34" charset="0"/>
                      </a:endParaRPr>
                    </a:p>
                  </a:txBody>
                  <a:tcPr marL="33314" marR="33314" marT="33314" marB="33314"/>
                </a:tc>
                <a:extLst>
                  <a:ext uri="{0D108BD9-81ED-4DB2-BD59-A6C34878D82A}">
                    <a16:rowId xmlns:a16="http://schemas.microsoft.com/office/drawing/2014/main" val="3500720289"/>
                  </a:ext>
                </a:extLst>
              </a:tr>
              <a:tr h="629683">
                <a:tc>
                  <a:txBody>
                    <a:bodyPr/>
                    <a:lstStyle/>
                    <a:p>
                      <a:pPr marL="0" marR="0" lvl="0" indent="0">
                        <a:spcBef>
                          <a:spcPts val="0"/>
                        </a:spcBef>
                        <a:spcAft>
                          <a:spcPts val="0"/>
                        </a:spcAft>
                        <a:buFont typeface="+mj-lt"/>
                        <a:buNone/>
                      </a:pPr>
                      <a:r>
                        <a:rPr lang="en-US" sz="900" dirty="0">
                          <a:solidFill>
                            <a:schemeClr val="bg1"/>
                          </a:solidFill>
                          <a:effectLst/>
                        </a:rPr>
                        <a:t>7.  Sanitize Data Sent to Other Systems</a:t>
                      </a:r>
                      <a:endParaRPr lang="en-US" sz="900" dirty="0">
                        <a:solidFill>
                          <a:schemeClr val="bg1"/>
                        </a:solidFill>
                        <a:effectLst/>
                        <a:latin typeface="Calibri" panose="020F0502020204030204" pitchFamily="34" charset="0"/>
                        <a:ea typeface="Calibri" panose="020F0502020204030204" pitchFamily="34" charset="0"/>
                      </a:endParaRPr>
                    </a:p>
                  </a:txBody>
                  <a:tcPr marL="33314" marR="33314" marT="33314" marB="33314"/>
                </a:tc>
                <a:tc>
                  <a:txBody>
                    <a:bodyPr/>
                    <a:lstStyle/>
                    <a:p>
                      <a:pPr marL="0" marR="0">
                        <a:spcBef>
                          <a:spcPts val="0"/>
                        </a:spcBef>
                        <a:spcAft>
                          <a:spcPts val="0"/>
                        </a:spcAft>
                      </a:pPr>
                      <a:r>
                        <a:rPr lang="en-US" sz="900" dirty="0">
                          <a:solidFill>
                            <a:schemeClr val="bg1"/>
                          </a:solidFill>
                          <a:effectLst/>
                        </a:rPr>
                        <a:t>Sanitization helps to protect from Injection attacks. Any data being sent to other systems should be sanitized in advance. This is usually handled by deleting or removing data stored on a specific device.</a:t>
                      </a:r>
                      <a:endParaRPr lang="en-US" sz="900" dirty="0">
                        <a:solidFill>
                          <a:schemeClr val="bg1"/>
                        </a:solidFill>
                        <a:effectLst/>
                        <a:latin typeface="Calibri" panose="020F0502020204030204" pitchFamily="34" charset="0"/>
                        <a:ea typeface="Calibri" panose="020F0502020204030204" pitchFamily="34" charset="0"/>
                      </a:endParaRPr>
                    </a:p>
                  </a:txBody>
                  <a:tcPr marL="33314" marR="33314" marT="33314" marB="33314"/>
                </a:tc>
                <a:extLst>
                  <a:ext uri="{0D108BD9-81ED-4DB2-BD59-A6C34878D82A}">
                    <a16:rowId xmlns:a16="http://schemas.microsoft.com/office/drawing/2014/main" val="2800474830"/>
                  </a:ext>
                </a:extLst>
              </a:tr>
              <a:tr h="516196">
                <a:tc>
                  <a:txBody>
                    <a:bodyPr/>
                    <a:lstStyle/>
                    <a:p>
                      <a:pPr marL="0" marR="0" lvl="0" indent="0">
                        <a:spcBef>
                          <a:spcPts val="0"/>
                        </a:spcBef>
                        <a:spcAft>
                          <a:spcPts val="0"/>
                        </a:spcAft>
                        <a:buFont typeface="+mj-lt"/>
                        <a:buNone/>
                      </a:pPr>
                      <a:r>
                        <a:rPr lang="en-US" sz="900" dirty="0">
                          <a:solidFill>
                            <a:schemeClr val="bg1"/>
                          </a:solidFill>
                          <a:effectLst/>
                        </a:rPr>
                        <a:t>8.  Practice Defense in Depth </a:t>
                      </a:r>
                      <a:endParaRPr lang="en-US" sz="900" dirty="0">
                        <a:solidFill>
                          <a:schemeClr val="bg1"/>
                        </a:solidFill>
                        <a:effectLst/>
                        <a:latin typeface="Calibri" panose="020F0502020204030204" pitchFamily="34" charset="0"/>
                        <a:ea typeface="Calibri" panose="020F0502020204030204" pitchFamily="34" charset="0"/>
                      </a:endParaRPr>
                    </a:p>
                  </a:txBody>
                  <a:tcPr marL="33314" marR="33314" marT="33314" marB="33314"/>
                </a:tc>
                <a:tc>
                  <a:txBody>
                    <a:bodyPr/>
                    <a:lstStyle/>
                    <a:p>
                      <a:pPr marL="0" marR="0">
                        <a:spcBef>
                          <a:spcPts val="0"/>
                        </a:spcBef>
                        <a:spcAft>
                          <a:spcPts val="0"/>
                        </a:spcAft>
                      </a:pPr>
                      <a:r>
                        <a:rPr lang="en-US" sz="900" dirty="0">
                          <a:solidFill>
                            <a:schemeClr val="bg1"/>
                          </a:solidFill>
                          <a:effectLst/>
                        </a:rPr>
                        <a:t>Practicing defense in depth is always a positive. Utilizing multiple layers of security helps fortify your system because when one layer gets passed another takes its place.</a:t>
                      </a:r>
                      <a:endParaRPr lang="en-US" sz="900" dirty="0">
                        <a:solidFill>
                          <a:schemeClr val="bg1"/>
                        </a:solidFill>
                        <a:effectLst/>
                        <a:latin typeface="Calibri" panose="020F0502020204030204" pitchFamily="34" charset="0"/>
                        <a:ea typeface="Calibri" panose="020F0502020204030204" pitchFamily="34" charset="0"/>
                      </a:endParaRPr>
                    </a:p>
                  </a:txBody>
                  <a:tcPr marL="33314" marR="33314" marT="33314" marB="33314"/>
                </a:tc>
                <a:extLst>
                  <a:ext uri="{0D108BD9-81ED-4DB2-BD59-A6C34878D82A}">
                    <a16:rowId xmlns:a16="http://schemas.microsoft.com/office/drawing/2014/main" val="4040096016"/>
                  </a:ext>
                </a:extLst>
              </a:tr>
              <a:tr h="762847">
                <a:tc>
                  <a:txBody>
                    <a:bodyPr/>
                    <a:lstStyle/>
                    <a:p>
                      <a:pPr marL="0" marR="0" lvl="0" indent="0">
                        <a:spcBef>
                          <a:spcPts val="0"/>
                        </a:spcBef>
                        <a:spcAft>
                          <a:spcPts val="0"/>
                        </a:spcAft>
                        <a:buFont typeface="+mj-lt"/>
                        <a:buNone/>
                      </a:pPr>
                      <a:r>
                        <a:rPr lang="en-US" sz="900" dirty="0">
                          <a:solidFill>
                            <a:schemeClr val="bg1"/>
                          </a:solidFill>
                          <a:effectLst/>
                        </a:rPr>
                        <a:t>9.  Use Effective Quality Assurance Techniques</a:t>
                      </a:r>
                      <a:endParaRPr lang="en-US" sz="900" dirty="0">
                        <a:solidFill>
                          <a:schemeClr val="bg1"/>
                        </a:solidFill>
                        <a:effectLst/>
                        <a:latin typeface="Calibri" panose="020F0502020204030204" pitchFamily="34" charset="0"/>
                        <a:ea typeface="Calibri" panose="020F0502020204030204" pitchFamily="34" charset="0"/>
                      </a:endParaRPr>
                    </a:p>
                  </a:txBody>
                  <a:tcPr marL="33314" marR="33314" marT="33314" marB="33314"/>
                </a:tc>
                <a:tc>
                  <a:txBody>
                    <a:bodyPr/>
                    <a:lstStyle/>
                    <a:p>
                      <a:pPr marL="0" marR="0">
                        <a:spcBef>
                          <a:spcPts val="0"/>
                        </a:spcBef>
                        <a:spcAft>
                          <a:spcPts val="0"/>
                        </a:spcAft>
                      </a:pPr>
                      <a:r>
                        <a:rPr lang="en-US" sz="900" dirty="0">
                          <a:solidFill>
                            <a:schemeClr val="bg1"/>
                          </a:solidFill>
                          <a:effectLst/>
                        </a:rPr>
                        <a:t>Utilizing proper QA techniques helps to insure your security is functioning as expected.  Testing techniques like fuzz and penetration testing helps you verify on your end, reviewing, and getting input from an outside source gives you I birds eye view of potential concerns.</a:t>
                      </a:r>
                      <a:endParaRPr lang="en-US" sz="900" dirty="0">
                        <a:solidFill>
                          <a:schemeClr val="bg1"/>
                        </a:solidFill>
                        <a:effectLst/>
                        <a:latin typeface="Calibri" panose="020F0502020204030204" pitchFamily="34" charset="0"/>
                        <a:ea typeface="Calibri" panose="020F0502020204030204" pitchFamily="34" charset="0"/>
                      </a:endParaRPr>
                    </a:p>
                  </a:txBody>
                  <a:tcPr marL="33314" marR="33314" marT="33314" marB="33314"/>
                </a:tc>
                <a:extLst>
                  <a:ext uri="{0D108BD9-81ED-4DB2-BD59-A6C34878D82A}">
                    <a16:rowId xmlns:a16="http://schemas.microsoft.com/office/drawing/2014/main" val="3598928566"/>
                  </a:ext>
                </a:extLst>
              </a:tr>
              <a:tr h="762847">
                <a:tc>
                  <a:txBody>
                    <a:bodyPr/>
                    <a:lstStyle/>
                    <a:p>
                      <a:pPr marL="0" marR="0" lvl="0" indent="0">
                        <a:spcBef>
                          <a:spcPts val="0"/>
                        </a:spcBef>
                        <a:spcAft>
                          <a:spcPts val="0"/>
                        </a:spcAft>
                        <a:buFont typeface="+mj-lt"/>
                        <a:buNone/>
                      </a:pPr>
                      <a:r>
                        <a:rPr lang="en-US" sz="900" dirty="0">
                          <a:solidFill>
                            <a:schemeClr val="bg1"/>
                          </a:solidFill>
                          <a:effectLst/>
                        </a:rPr>
                        <a:t>10.  Adopt a Secure Coding Standard</a:t>
                      </a:r>
                      <a:endParaRPr lang="en-US" sz="900" dirty="0">
                        <a:solidFill>
                          <a:schemeClr val="bg1"/>
                        </a:solidFill>
                        <a:effectLst/>
                        <a:latin typeface="Calibri" panose="020F0502020204030204" pitchFamily="34" charset="0"/>
                        <a:ea typeface="Calibri" panose="020F0502020204030204" pitchFamily="34" charset="0"/>
                      </a:endParaRPr>
                    </a:p>
                  </a:txBody>
                  <a:tcPr marL="33314" marR="33314" marT="33314" marB="33314"/>
                </a:tc>
                <a:tc>
                  <a:txBody>
                    <a:bodyPr/>
                    <a:lstStyle/>
                    <a:p>
                      <a:pPr marL="0" marR="0">
                        <a:spcBef>
                          <a:spcPts val="0"/>
                        </a:spcBef>
                        <a:spcAft>
                          <a:spcPts val="0"/>
                        </a:spcAft>
                      </a:pPr>
                      <a:r>
                        <a:rPr lang="en-US" sz="900" dirty="0">
                          <a:solidFill>
                            <a:schemeClr val="bg1"/>
                          </a:solidFill>
                          <a:effectLst/>
                        </a:rPr>
                        <a:t>Establish your own or find a secure coding standard to adapt to your coding style. Make sure you take your language and specific needs into consideration. But with out a set structure and establishing secure practices you leave yourself open to minor mistakes that can lead to security issues. Consistency is key.</a:t>
                      </a:r>
                      <a:endParaRPr lang="en-US" sz="900" dirty="0">
                        <a:solidFill>
                          <a:schemeClr val="bg1"/>
                        </a:solidFill>
                        <a:effectLst/>
                        <a:latin typeface="Calibri" panose="020F0502020204030204" pitchFamily="34" charset="0"/>
                        <a:ea typeface="Calibri" panose="020F0502020204030204" pitchFamily="34" charset="0"/>
                      </a:endParaRPr>
                    </a:p>
                  </a:txBody>
                  <a:tcPr marL="33314" marR="33314" marT="33314" marB="33314"/>
                </a:tc>
                <a:extLst>
                  <a:ext uri="{0D108BD9-81ED-4DB2-BD59-A6C34878D82A}">
                    <a16:rowId xmlns:a16="http://schemas.microsoft.com/office/drawing/2014/main" val="3711677262"/>
                  </a:ext>
                </a:extLst>
              </a:tr>
            </a:tbl>
          </a:graphicData>
        </a:graphic>
      </p:graphicFrame>
      <p:pic>
        <p:nvPicPr>
          <p:cNvPr id="17" name="Audio 16">
            <a:hlinkClick r:id="" action="ppaction://media"/>
            <a:extLst>
              <a:ext uri="{FF2B5EF4-FFF2-40B4-BE49-F238E27FC236}">
                <a16:creationId xmlns:a16="http://schemas.microsoft.com/office/drawing/2014/main" id="{66420964-AF0F-91E1-AF4D-0A2355A24DA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3992"/>
    </mc:Choice>
    <mc:Fallback>
      <p:transition spd="slow" advTm="143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1800" b="1" i="1" dirty="0">
                <a:effectLst/>
                <a:latin typeface="Calibri" panose="020F0502020204030204" pitchFamily="34" charset="0"/>
                <a:ea typeface="Calibri" panose="020F0502020204030204" pitchFamily="34" charset="0"/>
              </a:rPr>
              <a:t>Data Type - </a:t>
            </a:r>
            <a:r>
              <a:rPr lang="en-US" sz="1800" dirty="0">
                <a:effectLst/>
                <a:latin typeface="Calibri" panose="020F0502020204030204" pitchFamily="34" charset="0"/>
                <a:ea typeface="Calibri" panose="020F0502020204030204" pitchFamily="34" charset="0"/>
              </a:rPr>
              <a:t>Converting a pointer to integer or integer to pointer.</a:t>
            </a:r>
          </a:p>
          <a:p>
            <a:pPr marL="228600" lvl="0" indent="-228600" algn="l" rtl="0">
              <a:lnSpc>
                <a:spcPct val="90000"/>
              </a:lnSpc>
              <a:spcBef>
                <a:spcPts val="0"/>
              </a:spcBef>
              <a:spcAft>
                <a:spcPts val="0"/>
              </a:spcAft>
              <a:buClr>
                <a:schemeClr val="lt1"/>
              </a:buClr>
              <a:buSzPts val="2000"/>
              <a:buChar char="•"/>
            </a:pPr>
            <a:r>
              <a:rPr lang="en-US" sz="1800" b="1" i="1" dirty="0">
                <a:effectLst/>
                <a:latin typeface="Calibri" panose="020F0502020204030204" pitchFamily="34" charset="0"/>
                <a:ea typeface="Calibri" panose="020F0502020204030204" pitchFamily="34" charset="0"/>
              </a:rPr>
              <a:t>Data Value - </a:t>
            </a:r>
            <a:r>
              <a:rPr lang="en-US" sz="1800" dirty="0">
                <a:effectLst/>
                <a:latin typeface="Calibri" panose="020F0502020204030204" pitchFamily="34" charset="0"/>
                <a:ea typeface="Calibri" panose="020F0502020204030204" pitchFamily="34" charset="0"/>
              </a:rPr>
              <a:t>A value-returning function must return a value from all code paths; otherwise, it will result in undefined behavior.</a:t>
            </a:r>
          </a:p>
          <a:p>
            <a:pPr marL="228600" lvl="0" indent="-228600" algn="l" rtl="0">
              <a:lnSpc>
                <a:spcPct val="90000"/>
              </a:lnSpc>
              <a:spcBef>
                <a:spcPts val="0"/>
              </a:spcBef>
              <a:spcAft>
                <a:spcPts val="0"/>
              </a:spcAft>
              <a:buClr>
                <a:schemeClr val="lt1"/>
              </a:buClr>
              <a:buSzPts val="2000"/>
              <a:buChar char="•"/>
            </a:pPr>
            <a:r>
              <a:rPr lang="en-US" sz="1800" b="1" i="1" dirty="0">
                <a:effectLst/>
                <a:latin typeface="Calibri" panose="020F0502020204030204" pitchFamily="34" charset="0"/>
                <a:ea typeface="Calibri" panose="020F0502020204030204" pitchFamily="34" charset="0"/>
              </a:rPr>
              <a:t>String Correctness - </a:t>
            </a:r>
            <a:r>
              <a:rPr lang="en-US" sz="1800" dirty="0">
                <a:effectLst/>
                <a:latin typeface="Calibri" panose="020F0502020204030204" pitchFamily="34" charset="0"/>
                <a:ea typeface="Calibri" panose="020F0502020204030204" pitchFamily="34" charset="0"/>
              </a:rPr>
              <a:t>Use valid references, pointers, and iterators to reference elements of a container.</a:t>
            </a:r>
          </a:p>
          <a:p>
            <a:pPr marL="228600" lvl="0" indent="-228600" algn="l" rtl="0">
              <a:lnSpc>
                <a:spcPct val="90000"/>
              </a:lnSpc>
              <a:spcBef>
                <a:spcPts val="0"/>
              </a:spcBef>
              <a:spcAft>
                <a:spcPts val="0"/>
              </a:spcAft>
              <a:buClr>
                <a:schemeClr val="lt1"/>
              </a:buClr>
              <a:buSzPts val="2000"/>
              <a:buChar char="•"/>
            </a:pPr>
            <a:r>
              <a:rPr lang="en-US" sz="1800" b="1" i="1" dirty="0">
                <a:effectLst/>
                <a:latin typeface="Calibri" panose="020F0502020204030204" pitchFamily="34" charset="0"/>
                <a:ea typeface="Calibri" panose="020F0502020204030204" pitchFamily="34" charset="0"/>
              </a:rPr>
              <a:t>SQL Injection - </a:t>
            </a:r>
            <a:r>
              <a:rPr lang="en-US" sz="1800" dirty="0">
                <a:effectLst/>
                <a:latin typeface="Calibri" panose="020F0502020204030204" pitchFamily="34" charset="0"/>
                <a:ea typeface="Calibri" panose="020F0502020204030204" pitchFamily="34" charset="0"/>
              </a:rPr>
              <a:t>String data passed to complex subsystems may contain special characters that can trigger commands or actions, resulting in a software vulnerability. As a result, it is necessary to sanitize all string data passed to complex subsystems so that the resulting string is innocuous in the context in which it will be interpreted.</a:t>
            </a:r>
          </a:p>
          <a:p>
            <a:pPr marL="228600" lvl="0" indent="-228600" algn="l" rtl="0">
              <a:lnSpc>
                <a:spcPct val="90000"/>
              </a:lnSpc>
              <a:spcBef>
                <a:spcPts val="0"/>
              </a:spcBef>
              <a:spcAft>
                <a:spcPts val="0"/>
              </a:spcAft>
              <a:buClr>
                <a:schemeClr val="lt1"/>
              </a:buClr>
              <a:buSzPts val="2000"/>
              <a:buChar char="•"/>
            </a:pPr>
            <a:r>
              <a:rPr lang="en-US" sz="1800" b="1" i="1" dirty="0">
                <a:effectLst/>
                <a:latin typeface="Calibri" panose="020F0502020204030204" pitchFamily="34" charset="0"/>
                <a:ea typeface="Calibri" panose="020F0502020204030204" pitchFamily="34" charset="0"/>
              </a:rPr>
              <a:t>Memory Protection - </a:t>
            </a:r>
            <a:r>
              <a:rPr lang="en-US" sz="1800" dirty="0">
                <a:effectLst/>
                <a:latin typeface="Calibri" panose="020F0502020204030204" pitchFamily="34" charset="0"/>
                <a:ea typeface="Calibri" panose="020F0502020204030204" pitchFamily="34" charset="0"/>
              </a:rPr>
              <a:t>Clear sensitive information stored in reusable resources.</a:t>
            </a:r>
          </a:p>
          <a:p>
            <a:pPr marL="228600" lvl="0" indent="-228600" algn="l" rtl="0">
              <a:lnSpc>
                <a:spcPct val="90000"/>
              </a:lnSpc>
              <a:spcBef>
                <a:spcPts val="0"/>
              </a:spcBef>
              <a:spcAft>
                <a:spcPts val="0"/>
              </a:spcAft>
              <a:buClr>
                <a:schemeClr val="lt1"/>
              </a:buClr>
              <a:buSzPts val="2000"/>
              <a:buChar char="•"/>
            </a:pPr>
            <a:r>
              <a:rPr lang="en-US" sz="1800" b="1" i="1" dirty="0">
                <a:effectLst/>
                <a:latin typeface="Calibri" panose="020F0502020204030204" pitchFamily="34" charset="0"/>
                <a:ea typeface="Calibri" panose="020F0502020204030204" pitchFamily="34" charset="0"/>
              </a:rPr>
              <a:t>Assertions - </a:t>
            </a:r>
            <a:r>
              <a:rPr lang="en-US" sz="1800" dirty="0">
                <a:effectLst/>
                <a:latin typeface="Calibri" panose="020F0502020204030204" pitchFamily="34" charset="0"/>
                <a:ea typeface="Calibri" panose="020F0502020204030204" pitchFamily="34" charset="0"/>
              </a:rPr>
              <a:t>When working with constant expressions utilize static assertion methods to test values.</a:t>
            </a:r>
          </a:p>
          <a:p>
            <a:pPr marL="228600" lvl="0" indent="-228600" algn="l" rtl="0">
              <a:lnSpc>
                <a:spcPct val="90000"/>
              </a:lnSpc>
              <a:spcBef>
                <a:spcPts val="0"/>
              </a:spcBef>
              <a:spcAft>
                <a:spcPts val="0"/>
              </a:spcAft>
              <a:buClr>
                <a:schemeClr val="lt1"/>
              </a:buClr>
              <a:buSzPts val="2000"/>
              <a:buChar char="•"/>
            </a:pPr>
            <a:r>
              <a:rPr lang="en-US" sz="1800" b="1" i="1" dirty="0">
                <a:effectLst/>
                <a:latin typeface="Calibri" panose="020F0502020204030204" pitchFamily="34" charset="0"/>
                <a:ea typeface="Calibri" panose="020F0502020204030204" pitchFamily="34" charset="0"/>
              </a:rPr>
              <a:t>Exceptions - </a:t>
            </a:r>
            <a:r>
              <a:rPr lang="en-US" sz="1800" dirty="0">
                <a:effectLst/>
                <a:latin typeface="Calibri" panose="020F0502020204030204" pitchFamily="34" charset="0"/>
                <a:ea typeface="Calibri" panose="020F0502020204030204" pitchFamily="34" charset="0"/>
              </a:rPr>
              <a:t>Handle all exceptions.</a:t>
            </a:r>
          </a:p>
          <a:p>
            <a:pPr marL="228600" lvl="0" indent="-228600" algn="l" rtl="0">
              <a:lnSpc>
                <a:spcPct val="90000"/>
              </a:lnSpc>
              <a:spcBef>
                <a:spcPts val="0"/>
              </a:spcBef>
              <a:spcAft>
                <a:spcPts val="0"/>
              </a:spcAft>
              <a:buClr>
                <a:schemeClr val="lt1"/>
              </a:buClr>
              <a:buSzPts val="2000"/>
              <a:buChar char="•"/>
            </a:pPr>
            <a:r>
              <a:rPr lang="en-US" sz="1800" b="1" i="1" dirty="0">
                <a:latin typeface="Calibri" panose="020F0502020204030204" pitchFamily="34" charset="0"/>
                <a:ea typeface="Calibri" panose="020F0502020204030204" pitchFamily="34" charset="0"/>
              </a:rPr>
              <a:t>Containers - </a:t>
            </a:r>
            <a:r>
              <a:rPr lang="en-US" sz="1800" dirty="0">
                <a:effectLst/>
                <a:latin typeface="Calibri" panose="020F0502020204030204" pitchFamily="34" charset="0"/>
                <a:ea typeface="Calibri" panose="020F0502020204030204" pitchFamily="34" charset="0"/>
              </a:rPr>
              <a:t>Guarantee that library functions do not overflow.</a:t>
            </a:r>
          </a:p>
          <a:p>
            <a:pPr marL="228600" lvl="0" indent="-228600" algn="l" rtl="0">
              <a:lnSpc>
                <a:spcPct val="90000"/>
              </a:lnSpc>
              <a:spcBef>
                <a:spcPts val="0"/>
              </a:spcBef>
              <a:spcAft>
                <a:spcPts val="0"/>
              </a:spcAft>
              <a:buClr>
                <a:schemeClr val="lt1"/>
              </a:buClr>
              <a:buSzPts val="2000"/>
              <a:buChar char="•"/>
            </a:pPr>
            <a:r>
              <a:rPr lang="en-US" sz="1800" b="1" i="1" dirty="0">
                <a:effectLst/>
                <a:latin typeface="Calibri" panose="020F0502020204030204" pitchFamily="34" charset="0"/>
                <a:ea typeface="Calibri" panose="020F0502020204030204" pitchFamily="34" charset="0"/>
              </a:rPr>
              <a:t>Expressions - </a:t>
            </a:r>
            <a:r>
              <a:rPr lang="en-US" sz="1800" dirty="0">
                <a:effectLst/>
                <a:latin typeface="Calibri" panose="020F0502020204030204" pitchFamily="34" charset="0"/>
                <a:ea typeface="Calibri" panose="020F0502020204030204" pitchFamily="34" charset="0"/>
              </a:rPr>
              <a:t>Do not rely on the value of a moved-from object.</a:t>
            </a:r>
          </a:p>
          <a:p>
            <a:pPr marL="228600" lvl="0" indent="-228600" algn="l" rtl="0">
              <a:lnSpc>
                <a:spcPct val="90000"/>
              </a:lnSpc>
              <a:spcBef>
                <a:spcPts val="0"/>
              </a:spcBef>
              <a:spcAft>
                <a:spcPts val="0"/>
              </a:spcAft>
              <a:buClr>
                <a:schemeClr val="lt1"/>
              </a:buClr>
              <a:buSzPts val="2000"/>
              <a:buChar char="•"/>
            </a:pPr>
            <a:r>
              <a:rPr lang="en-US" sz="1800" b="1" i="1" dirty="0">
                <a:effectLst/>
                <a:latin typeface="Calibri" panose="020F0502020204030204" pitchFamily="34" charset="0"/>
                <a:ea typeface="Calibri" panose="020F0502020204030204" pitchFamily="34" charset="0"/>
              </a:rPr>
              <a:t>Miscellaneous - </a:t>
            </a:r>
            <a:r>
              <a:rPr lang="en-US" sz="1800" dirty="0">
                <a:effectLst/>
                <a:latin typeface="Calibri" panose="020F0502020204030204" pitchFamily="34" charset="0"/>
                <a:ea typeface="Calibri" panose="020F0502020204030204" pitchFamily="34" charset="0"/>
              </a:rPr>
              <a:t>Ensure your random number generator is properly seeded.</a:t>
            </a:r>
            <a:endParaRPr lang="en-US" sz="1800" b="1"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endParaRPr lang="en-US" sz="1200" b="1"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4BD35D22-13A7-319E-4F1D-896E2766DB5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158"/>
    </mc:Choice>
    <mc:Fallback>
      <p:transition spd="slow" advTm="23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b="1" i="1" dirty="0">
                <a:effectLst/>
                <a:latin typeface="Calibri" panose="020F0502020204030204" pitchFamily="34" charset="0"/>
                <a:ea typeface="Calibri" panose="020F0502020204030204" pitchFamily="34" charset="0"/>
                <a:cs typeface="Calibri" panose="020F0502020204030204" pitchFamily="34" charset="0"/>
              </a:rPr>
              <a:t>Encryption in rest - </a:t>
            </a:r>
            <a:r>
              <a:rPr lang="en-US" sz="2000" dirty="0">
                <a:effectLst/>
                <a:latin typeface="Calibri" panose="020F0502020204030204" pitchFamily="34" charset="0"/>
                <a:ea typeface="Calibri" panose="020F0502020204030204" pitchFamily="34" charset="0"/>
                <a:cs typeface="Calibri" panose="020F0502020204030204" pitchFamily="34" charset="0"/>
              </a:rPr>
              <a:t>Encryption at rest is encoding and protecting data that is stored. Having encryption on any sensitive data being stored is vital for apps that deal with cc information, names, </a:t>
            </a:r>
            <a:r>
              <a:rPr lang="en-US" sz="2000" dirty="0" err="1">
                <a:effectLst/>
                <a:latin typeface="Calibri" panose="020F0502020204030204" pitchFamily="34" charset="0"/>
                <a:ea typeface="Calibri" panose="020F0502020204030204" pitchFamily="34" charset="0"/>
                <a:cs typeface="Calibri" panose="020F0502020204030204" pitchFamily="34" charset="0"/>
              </a:rPr>
              <a:t>DoB</a:t>
            </a:r>
            <a:r>
              <a:rPr lang="en-US" sz="2000" dirty="0">
                <a:effectLst/>
                <a:latin typeface="Calibri" panose="020F0502020204030204" pitchFamily="34" charset="0"/>
                <a:ea typeface="Calibri" panose="020F0502020204030204" pitchFamily="34" charset="0"/>
                <a:cs typeface="Calibri" panose="020F0502020204030204" pitchFamily="34" charset="0"/>
              </a:rPr>
              <a:t>, as well as addresses. Just because information isn’t currently or won’t be required in the immediate future doesn’t mean attackers will not pursue it. Decryption only occurs when the data is being pulled from the proper authorized individuals.</a:t>
            </a:r>
          </a:p>
          <a:p>
            <a:pPr marL="228600" lvl="0" indent="-228600" algn="l" rtl="0">
              <a:lnSpc>
                <a:spcPct val="90000"/>
              </a:lnSpc>
              <a:spcBef>
                <a:spcPts val="0"/>
              </a:spcBef>
              <a:spcAft>
                <a:spcPts val="0"/>
              </a:spcAft>
              <a:buClr>
                <a:schemeClr val="lt1"/>
              </a:buClr>
              <a:buSzPts val="2000"/>
              <a:buChar char="•"/>
            </a:pPr>
            <a:r>
              <a:rPr lang="en-US" sz="2000" b="1" i="1" dirty="0">
                <a:effectLst/>
                <a:latin typeface="Calibri" panose="020F0502020204030204" pitchFamily="34" charset="0"/>
                <a:ea typeface="Calibri" panose="020F0502020204030204" pitchFamily="34" charset="0"/>
                <a:cs typeface="Calibri" panose="020F0502020204030204" pitchFamily="34" charset="0"/>
              </a:rPr>
              <a:t>Encryption at flight</a:t>
            </a:r>
            <a:r>
              <a:rPr lang="en-US" sz="2000" b="1" i="1" dirty="0">
                <a:latin typeface="Calibri" panose="020F0502020204030204" pitchFamily="34" charset="0"/>
                <a:ea typeface="Calibri" panose="020F0502020204030204" pitchFamily="34" charset="0"/>
                <a:cs typeface="Calibri" panose="020F0502020204030204" pitchFamily="34" charset="0"/>
              </a:rPr>
              <a:t> - </a:t>
            </a:r>
            <a:r>
              <a:rPr lang="en-US" sz="2000" dirty="0">
                <a:effectLst/>
                <a:latin typeface="Calibri" panose="020F0502020204030204" pitchFamily="34" charset="0"/>
                <a:ea typeface="Calibri" panose="020F0502020204030204" pitchFamily="34" charset="0"/>
                <a:cs typeface="Calibri" panose="020F0502020204030204" pitchFamily="34" charset="0"/>
              </a:rPr>
              <a:t>Encryption at flight is a security measure that encodes and protects data that is in transit. There will be different steps depending on what type of data is being handled. Using secure protocols such as encryption and digital signatures to verify who is handling things at every moment.</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2000" b="1" i="1" dirty="0">
                <a:effectLst/>
                <a:latin typeface="Calibri" panose="020F0502020204030204" pitchFamily="34" charset="0"/>
                <a:ea typeface="Calibri" panose="020F0502020204030204" pitchFamily="34" charset="0"/>
                <a:cs typeface="Calibri" panose="020F0502020204030204" pitchFamily="34" charset="0"/>
              </a:rPr>
              <a:t>Encryption in use - </a:t>
            </a:r>
            <a:r>
              <a:rPr lang="en-US" sz="2000" dirty="0">
                <a:effectLst/>
                <a:latin typeface="Calibri" panose="020F0502020204030204" pitchFamily="34" charset="0"/>
                <a:ea typeface="Calibri" panose="020F0502020204030204" pitchFamily="34" charset="0"/>
                <a:cs typeface="Calibri" panose="020F0502020204030204" pitchFamily="34" charset="0"/>
              </a:rPr>
              <a:t>Encryption in use is establishing protection levels for our data within allocated memory sections. This is established with password protection as well as encryption keys which encode sensitive information. This helps protect both data in flight and at rest.</a:t>
            </a:r>
            <a:endParaRPr sz="2000" dirty="0">
              <a:latin typeface="Calibri" panose="020F0502020204030204" pitchFamily="34" charset="0"/>
              <a:ea typeface="Calibri" panose="020F0502020204030204" pitchFamily="34" charset="0"/>
              <a:cs typeface="Calibri" panose="020F0502020204030204" pitchFamily="34" charset="0"/>
            </a:endParaRPr>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9" name="Audio 18">
            <a:hlinkClick r:id="" action="ppaction://media"/>
            <a:extLst>
              <a:ext uri="{FF2B5EF4-FFF2-40B4-BE49-F238E27FC236}">
                <a16:creationId xmlns:a16="http://schemas.microsoft.com/office/drawing/2014/main" id="{FC301B0C-CAAD-C41A-DE68-90E804C5FE6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417"/>
    </mc:Choice>
    <mc:Fallback>
      <p:transition spd="slow" advTm="52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chemeClr val="lt1"/>
              </a:buClr>
              <a:buSzPts val="2400"/>
              <a:buChar char="•"/>
            </a:pPr>
            <a:r>
              <a:rPr lang="en-US" sz="2000" b="1" i="1" dirty="0">
                <a:effectLst/>
                <a:latin typeface="Calibri" panose="020F0502020204030204" pitchFamily="34" charset="0"/>
                <a:ea typeface="Calibri" panose="020F0502020204030204" pitchFamily="34" charset="0"/>
              </a:rPr>
              <a:t>Authentication – </a:t>
            </a:r>
            <a:r>
              <a:rPr lang="en-US" sz="2000" dirty="0">
                <a:effectLst/>
                <a:latin typeface="Calibri" panose="020F0502020204030204" pitchFamily="34" charset="0"/>
                <a:ea typeface="Calibri" panose="020F0502020204030204" pitchFamily="34" charset="0"/>
              </a:rPr>
              <a:t>Authentication is the process utilized to verify specific users. They accomplish this by establishing </a:t>
            </a:r>
            <a:r>
              <a:rPr lang="en-US" sz="2000" dirty="0" err="1">
                <a:effectLst/>
                <a:latin typeface="Calibri" panose="020F0502020204030204" pitchFamily="34" charset="0"/>
                <a:ea typeface="Calibri" panose="020F0502020204030204" pitchFamily="34" charset="0"/>
              </a:rPr>
              <a:t>userID</a:t>
            </a:r>
            <a:r>
              <a:rPr lang="en-US" sz="2000" dirty="0">
                <a:effectLst/>
                <a:latin typeface="Calibri" panose="020F0502020204030204" pitchFamily="34" charset="0"/>
                <a:ea typeface="Calibri" panose="020F0502020204030204" pitchFamily="34" charset="0"/>
              </a:rPr>
              <a:t>, passwords, and in some instances pins and tokens could be utilized.</a:t>
            </a:r>
          </a:p>
          <a:p>
            <a:pPr marL="228600" lvl="0" indent="-228600" algn="l" rtl="0">
              <a:lnSpc>
                <a:spcPct val="120000"/>
              </a:lnSpc>
              <a:spcBef>
                <a:spcPts val="0"/>
              </a:spcBef>
              <a:spcAft>
                <a:spcPts val="0"/>
              </a:spcAft>
              <a:buClr>
                <a:schemeClr val="lt1"/>
              </a:buClr>
              <a:buSzPts val="2400"/>
              <a:buChar char="•"/>
            </a:pPr>
            <a:r>
              <a:rPr lang="en-US" sz="2000" b="1" i="1" dirty="0">
                <a:effectLst/>
                <a:latin typeface="Calibri" panose="020F0502020204030204" pitchFamily="34" charset="0"/>
                <a:ea typeface="Calibri" panose="020F0502020204030204" pitchFamily="34" charset="0"/>
              </a:rPr>
              <a:t>Authorization</a:t>
            </a:r>
            <a:r>
              <a:rPr lang="en-US" sz="2000" b="1" i="1" dirty="0">
                <a:latin typeface="Calibri" panose="020F0502020204030204" pitchFamily="34" charset="0"/>
                <a:ea typeface="Calibri" panose="020F0502020204030204" pitchFamily="34" charset="0"/>
              </a:rPr>
              <a:t> – </a:t>
            </a:r>
            <a:r>
              <a:rPr lang="en-US" sz="2000" dirty="0">
                <a:effectLst/>
                <a:latin typeface="Calibri" panose="020F0502020204030204" pitchFamily="34" charset="0"/>
                <a:ea typeface="Calibri" panose="020F0502020204030204" pitchFamily="34" charset="0"/>
              </a:rPr>
              <a:t>Authorization is the step after authentication. When users are properly verified authorization allows them to gain access to specific elements of the application(whatever their role has rights too). This could be folders, reading, and even modifying up to a degree.</a:t>
            </a:r>
            <a:endParaRPr lang="en-US" sz="2000" dirty="0">
              <a:latin typeface="Calibri" panose="020F0502020204030204" pitchFamily="34" charset="0"/>
              <a:ea typeface="Calibri" panose="020F0502020204030204" pitchFamily="34" charset="0"/>
            </a:endParaRPr>
          </a:p>
          <a:p>
            <a:pPr marL="228600" lvl="0" indent="-228600" algn="l" rtl="0">
              <a:lnSpc>
                <a:spcPct val="120000"/>
              </a:lnSpc>
              <a:spcBef>
                <a:spcPts val="0"/>
              </a:spcBef>
              <a:spcAft>
                <a:spcPts val="0"/>
              </a:spcAft>
              <a:buClr>
                <a:schemeClr val="lt1"/>
              </a:buClr>
              <a:buSzPts val="2400"/>
              <a:buChar char="•"/>
            </a:pPr>
            <a:r>
              <a:rPr lang="en-US" sz="2000" b="1" i="1" dirty="0">
                <a:effectLst/>
                <a:latin typeface="Calibri" panose="020F0502020204030204" pitchFamily="34" charset="0"/>
                <a:ea typeface="Calibri" panose="020F0502020204030204" pitchFamily="34" charset="0"/>
              </a:rPr>
              <a:t>Accounting –</a:t>
            </a:r>
            <a:r>
              <a:rPr lang="en-US" sz="2000" dirty="0">
                <a:effectLst/>
                <a:latin typeface="Calibri" panose="020F0502020204030204" pitchFamily="34" charset="0"/>
                <a:ea typeface="Calibri" panose="020F0502020204030204" pitchFamily="34" charset="0"/>
              </a:rPr>
              <a:t> Account is the process of verifying who has attempted to or has successfully gained access to the system and what they were doing or attempting to do with their access. This is accomplished by monitoring and recording individual users and their activity while on the system.</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8" name="Audio 17">
            <a:hlinkClick r:id="" action="ppaction://media"/>
            <a:extLst>
              <a:ext uri="{FF2B5EF4-FFF2-40B4-BE49-F238E27FC236}">
                <a16:creationId xmlns:a16="http://schemas.microsoft.com/office/drawing/2014/main" id="{BCA98BE8-715F-59F6-8653-2D9B46FDF52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823"/>
    </mc:Choice>
    <mc:Fallback>
      <p:transition spd="slow" advTm="30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Unit testing is handled early on throughout the process. This is an example of the google tests we were utilizing to verify establishing, adding, and removing values from a table as well as establishing if they are positive integers.</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
            <a:extLst>
              <a:ext uri="{FF2B5EF4-FFF2-40B4-BE49-F238E27FC236}">
                <a16:creationId xmlns:a16="http://schemas.microsoft.com/office/drawing/2014/main" id="{413CDA7C-064A-DF57-4988-3A00DC50B769}"/>
              </a:ext>
            </a:extLst>
          </p:cNvPr>
          <p:cNvPicPr>
            <a:picLocks noChangeAspect="1"/>
          </p:cNvPicPr>
          <p:nvPr/>
        </p:nvPicPr>
        <p:blipFill>
          <a:blip r:embed="rId7"/>
          <a:stretch>
            <a:fillRect/>
          </a:stretch>
        </p:blipFill>
        <p:spPr>
          <a:xfrm>
            <a:off x="664846" y="3400277"/>
            <a:ext cx="5159484" cy="2693350"/>
          </a:xfrm>
          <a:prstGeom prst="rect">
            <a:avLst/>
          </a:prstGeom>
        </p:spPr>
      </p:pic>
      <p:pic>
        <p:nvPicPr>
          <p:cNvPr id="5" name="Picture 4" descr="Text">
            <a:extLst>
              <a:ext uri="{FF2B5EF4-FFF2-40B4-BE49-F238E27FC236}">
                <a16:creationId xmlns:a16="http://schemas.microsoft.com/office/drawing/2014/main" id="{DFC1FE42-10FC-C0FA-A77B-4FC19B42D45E}"/>
              </a:ext>
            </a:extLst>
          </p:cNvPr>
          <p:cNvPicPr>
            <a:picLocks noChangeAspect="1"/>
          </p:cNvPicPr>
          <p:nvPr/>
        </p:nvPicPr>
        <p:blipFill>
          <a:blip r:embed="rId8"/>
          <a:stretch>
            <a:fillRect/>
          </a:stretch>
        </p:blipFill>
        <p:spPr>
          <a:xfrm>
            <a:off x="5845284" y="3400278"/>
            <a:ext cx="6170117" cy="2693350"/>
          </a:xfrm>
          <a:prstGeom prst="rect">
            <a:avLst/>
          </a:prstGeom>
        </p:spPr>
      </p:pic>
      <p:pic>
        <p:nvPicPr>
          <p:cNvPr id="8" name="Audio 7">
            <a:hlinkClick r:id="" action="ppaction://media"/>
            <a:extLst>
              <a:ext uri="{FF2B5EF4-FFF2-40B4-BE49-F238E27FC236}">
                <a16:creationId xmlns:a16="http://schemas.microsoft.com/office/drawing/2014/main" id="{D2EDED60-7EDD-DA93-DAC5-48D7F9E67F90}"/>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846"/>
    </mc:Choice>
    <mc:Fallback>
      <p:transition spd="slow" advTm="14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4">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1086</TotalTime>
  <Words>1699</Words>
  <Application>Microsoft Office PowerPoint</Application>
  <PresentationFormat>Widescreen</PresentationFormat>
  <Paragraphs>86</Paragraphs>
  <Slides>14</Slides>
  <Notes>14</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Century Gothic</vt:lpstr>
      <vt:lpstr>Arial</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Shaun Rester</cp:lastModifiedBy>
  <cp:revision>11</cp:revision>
  <dcterms:created xsi:type="dcterms:W3CDTF">2020-08-19T17:59:24Z</dcterms:created>
  <dcterms:modified xsi:type="dcterms:W3CDTF">2023-04-17T00:27:25Z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